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9" r:id="rId4"/>
    <p:sldId id="262" r:id="rId5"/>
    <p:sldId id="263" r:id="rId6"/>
    <p:sldId id="260" r:id="rId7"/>
    <p:sldId id="261" r:id="rId8"/>
    <p:sldId id="258" r:id="rId9"/>
    <p:sldId id="257" r:id="rId1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5"/>
    <p:restoredTop sz="74558"/>
  </p:normalViewPr>
  <p:slideViewPr>
    <p:cSldViewPr snapToGrid="0" snapToObjects="1">
      <p:cViewPr varScale="1">
        <p:scale>
          <a:sx n="90" d="100"/>
          <a:sy n="90" d="100"/>
        </p:scale>
        <p:origin x="97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4328" y="21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5B30A09-2D90-E34E-BB2F-EA99D1FF1D53}" type="datetimeFigureOut">
              <a:rPr lang="en-US" smtClean="0"/>
              <a:t>5/23/19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E59F4F8-64F1-C04C-96DA-6A272458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0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9F4F8-64F1-C04C-96DA-6A2724582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0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9F4F8-64F1-C04C-96DA-6A27245823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7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Intelligent Enterprise</a:t>
            </a:r>
          </a:p>
          <a:p>
            <a:r>
              <a:rPr lang="en-US" dirty="0"/>
              <a:t>Connection and integration between the different SAP cloud components strong</a:t>
            </a:r>
          </a:p>
          <a:p>
            <a:pPr defTabSz="939363">
              <a:defRPr/>
            </a:pPr>
            <a:r>
              <a:rPr lang="en-US" dirty="0"/>
              <a:t>Commissions is an example where Sales data collected in C/4HANA is passed through S/4HANA and SF ECP to be paid out</a:t>
            </a:r>
          </a:p>
          <a:p>
            <a:pPr defTabSz="939363">
              <a:defRPr/>
            </a:pPr>
            <a:endParaRPr lang="en-US" dirty="0"/>
          </a:p>
          <a:p>
            <a:pPr defTabSz="939363">
              <a:defRPr/>
            </a:pPr>
            <a:r>
              <a:rPr lang="en-US" dirty="0"/>
              <a:t>SAP Analytics Cloud will be embedded in all cloud offerings S/4HANA, C/4HANA, SAP Ariba, and SAP Fieldglass, and SuccessFactors</a:t>
            </a:r>
          </a:p>
          <a:p>
            <a:pPr defTabSz="939363">
              <a:defRPr/>
            </a:pPr>
            <a:r>
              <a:rPr lang="en-US" dirty="0"/>
              <a:t>On-prem systems aren’t included – consider if dropping on-prem BW</a:t>
            </a:r>
          </a:p>
          <a:p>
            <a:endParaRPr lang="en-US" dirty="0"/>
          </a:p>
          <a:p>
            <a:r>
              <a:rPr lang="en-US" dirty="0"/>
              <a:t>Unified user experience</a:t>
            </a:r>
          </a:p>
          <a:p>
            <a:r>
              <a:rPr lang="en-US" dirty="0"/>
              <a:t>Moving between Employee Central to S/4HANA to C/4HANA will be invisible to the end user. This goes beyond single sign-on to the very look and feel</a:t>
            </a:r>
          </a:p>
          <a:p>
            <a:r>
              <a:rPr lang="en-US" dirty="0"/>
              <a:t>Unified interface – novel idea</a:t>
            </a:r>
          </a:p>
          <a:p>
            <a:endParaRPr lang="en-US" dirty="0"/>
          </a:p>
          <a:p>
            <a:r>
              <a:rPr lang="en-US" dirty="0"/>
              <a:t>Qualtrics</a:t>
            </a:r>
          </a:p>
          <a:p>
            <a:r>
              <a:rPr lang="en-US" dirty="0"/>
              <a:t>First use cases will be the inclusion in SuccessFactors for </a:t>
            </a:r>
          </a:p>
          <a:p>
            <a:r>
              <a:rPr lang="en-US" dirty="0"/>
              <a:t>employee engagement – survey</a:t>
            </a:r>
          </a:p>
          <a:p>
            <a:r>
              <a:rPr lang="en-US" dirty="0"/>
              <a:t>employee lifecycle tools – milestone survey</a:t>
            </a:r>
          </a:p>
          <a:p>
            <a:r>
              <a:rPr lang="en-US" dirty="0"/>
              <a:t>benefits optimizer – takes feedback and determines the best mix of benefits and compensation with ability to tweak and simulate expected feedback from employees</a:t>
            </a:r>
          </a:p>
          <a:p>
            <a:r>
              <a:rPr lang="en-US" dirty="0"/>
              <a:t>Ideally this drives to how employees are feeling</a:t>
            </a:r>
          </a:p>
          <a:p>
            <a:endParaRPr lang="en-US" dirty="0"/>
          </a:p>
          <a:p>
            <a:r>
              <a:rPr lang="en-US" dirty="0"/>
              <a:t>On-prem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9F4F8-64F1-C04C-96DA-6A2724582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sapphire with migration options</a:t>
            </a:r>
          </a:p>
          <a:p>
            <a:endParaRPr lang="en-US" dirty="0"/>
          </a:p>
          <a:p>
            <a:r>
              <a:rPr lang="en-US" dirty="0"/>
              <a:t>SAP ERP HCM and HR CP (compatibility packs) will be supported until at least 2025</a:t>
            </a:r>
          </a:p>
          <a:p>
            <a:endParaRPr lang="en-US" dirty="0"/>
          </a:p>
          <a:p>
            <a:r>
              <a:rPr lang="en-US" dirty="0"/>
              <a:t>HCM for S/4HANA will become available in 2023</a:t>
            </a:r>
          </a:p>
          <a:p>
            <a:endParaRPr lang="en-US" dirty="0"/>
          </a:p>
          <a:p>
            <a:r>
              <a:rPr lang="en-US" dirty="0"/>
              <a:t>2 year transition window for all to move</a:t>
            </a:r>
          </a:p>
          <a:p>
            <a:endParaRPr lang="en-US" dirty="0"/>
          </a:p>
          <a:p>
            <a:r>
              <a:rPr lang="en-US" dirty="0"/>
              <a:t>SAP will provide migration tools</a:t>
            </a:r>
          </a:p>
          <a:p>
            <a:endParaRPr lang="en-US" dirty="0"/>
          </a:p>
          <a:p>
            <a:r>
              <a:rPr lang="en-US" dirty="0"/>
              <a:t>HCM for S/4HANA will be supported until at least 2030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9F4F8-64F1-C04C-96DA-6A27245823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9F4F8-64F1-C04C-96DA-6A27245823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20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E-IWO, child support garnishments</a:t>
            </a:r>
          </a:p>
          <a:p>
            <a:r>
              <a:rPr lang="en-US" dirty="0"/>
              <a:t>Works on ECC and ECP</a:t>
            </a:r>
          </a:p>
          <a:p>
            <a:r>
              <a:rPr lang="en-US" dirty="0"/>
              <a:t>Electronic files are processed and employees identified. User can accept or reject record to create Infotype 194 and 195</a:t>
            </a:r>
          </a:p>
          <a:p>
            <a:r>
              <a:rPr lang="en-US" dirty="0"/>
              <a:t>PDF available for each record for review</a:t>
            </a:r>
          </a:p>
          <a:p>
            <a:r>
              <a:rPr lang="en-US" dirty="0"/>
              <a:t>EHP 8, HR support package 67</a:t>
            </a:r>
          </a:p>
          <a:p>
            <a:r>
              <a:rPr lang="en-US" dirty="0"/>
              <a:t>Configuration required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Payroll Control Center</a:t>
            </a:r>
          </a:p>
          <a:p>
            <a:r>
              <a:rPr lang="en-US" dirty="0"/>
              <a:t>Adoption is increasing on-prem</a:t>
            </a:r>
          </a:p>
          <a:p>
            <a:r>
              <a:rPr lang="en-US" dirty="0"/>
              <a:t>Off-cycles are identified by PCC</a:t>
            </a:r>
          </a:p>
          <a:p>
            <a:r>
              <a:rPr lang="en-US" dirty="0"/>
              <a:t>Teams is now available – assign alert to a team instead of individual</a:t>
            </a:r>
          </a:p>
          <a:p>
            <a:r>
              <a:rPr lang="en-US" dirty="0"/>
              <a:t>12 months Simplification of processes – currently 3 processes for regular payroll will be reduced to 1</a:t>
            </a:r>
          </a:p>
          <a:p>
            <a:r>
              <a:rPr lang="en-US" dirty="0"/>
              <a:t>24 months Simulation of payroll for administrators or employees – what if scenarios</a:t>
            </a:r>
          </a:p>
          <a:p>
            <a:endParaRPr lang="en-US" dirty="0"/>
          </a:p>
          <a:p>
            <a:r>
              <a:rPr lang="en-US" dirty="0"/>
              <a:t>Next Gen Payroll</a:t>
            </a:r>
          </a:p>
          <a:p>
            <a:r>
              <a:rPr lang="en-US" dirty="0"/>
              <a:t>Announced in early 2018 and since has been quiet</a:t>
            </a:r>
          </a:p>
          <a:p>
            <a:r>
              <a:rPr lang="en-US" dirty="0"/>
              <a:t>SAP is working on, but are keeping a tight lid</a:t>
            </a:r>
          </a:p>
          <a:p>
            <a:r>
              <a:rPr lang="en-US" dirty="0"/>
              <a:t>Unlikely by 2025</a:t>
            </a:r>
          </a:p>
          <a:p>
            <a:r>
              <a:rPr lang="en-US" dirty="0"/>
              <a:t>No impact to ECP customers – next gen payroll will come with tools to migrate, seamless as possible</a:t>
            </a:r>
          </a:p>
          <a:p>
            <a:endParaRPr lang="en-US" dirty="0"/>
          </a:p>
          <a:p>
            <a:r>
              <a:rPr lang="en-US" dirty="0"/>
              <a:t>SAP App Center</a:t>
            </a:r>
          </a:p>
          <a:p>
            <a:r>
              <a:rPr lang="en-US" dirty="0"/>
              <a:t>More and more software solutions (apps) being added</a:t>
            </a:r>
          </a:p>
          <a:p>
            <a:r>
              <a:rPr lang="en-US" dirty="0"/>
              <a:t>Payroll and time reporting options to bridge on-prem to SuccessFactors master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9F4F8-64F1-C04C-96DA-6A27245823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9F4F8-64F1-C04C-96DA-6A27245823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2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9F4F8-64F1-C04C-96DA-6A27245823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49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9F4F8-64F1-C04C-96DA-6A27245823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9A37B3-1A16-DA45-8AA1-C62315AB4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0" y="0"/>
            <a:ext cx="13716000" cy="2743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1587" y="2743200"/>
            <a:ext cx="12192000" cy="2162628"/>
          </a:xfrm>
          <a:prstGeom prst="rect">
            <a:avLst/>
          </a:prstGeom>
          <a:solidFill>
            <a:srgbClr val="00A779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002680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256" y="3032125"/>
            <a:ext cx="8274639" cy="158477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087516" y="3610832"/>
            <a:ext cx="2817101" cy="4247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0F9443-8260-FA40-9866-B6475BB47D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3882" y="5410067"/>
            <a:ext cx="2944368" cy="111514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683BD4A-33BD-D247-9A39-1184DB42CA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256" y="5580288"/>
            <a:ext cx="2946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658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103087"/>
            <a:ext cx="11176000" cy="5295677"/>
          </a:xfrm>
          <a:prstGeom prst="rect">
            <a:avLst/>
          </a:prstGeom>
        </p:spPr>
        <p:txBody>
          <a:bodyPr/>
          <a:lstStyle>
            <a:lvl1pPr>
              <a:spcBef>
                <a:spcPts val="576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/>
          <p:cNvSpPr txBox="1">
            <a:spLocks noGrp="1"/>
          </p:cNvSpPr>
          <p:nvPr userDrawn="1"/>
        </p:nvSpPr>
        <p:spPr bwMode="auto">
          <a:xfrm>
            <a:off x="8936566" y="6502853"/>
            <a:ext cx="3149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800" b="1">
                <a:solidFill>
                  <a:srgbClr val="002680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EE94E11-D084-4A13-8264-671FBE55EE3E}" type="slidenum">
              <a:rPr lang="en-US" sz="1600" b="0" smtClean="0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sz="16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234" y="193956"/>
            <a:ext cx="9640250" cy="6858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1" cap="none" baseline="0" dirty="0">
                <a:solidFill>
                  <a:srgbClr val="00A779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5" y="1106425"/>
            <a:ext cx="5486400" cy="51847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334" y="1106425"/>
            <a:ext cx="5486400" cy="51847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2234" y="193956"/>
            <a:ext cx="9640250" cy="6858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1" cap="none" baseline="0" dirty="0">
                <a:solidFill>
                  <a:srgbClr val="00A779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9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 noGrp="1"/>
          </p:cNvSpPr>
          <p:nvPr userDrawn="1"/>
        </p:nvSpPr>
        <p:spPr bwMode="auto">
          <a:xfrm>
            <a:off x="8936566" y="6502853"/>
            <a:ext cx="3149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800" b="1">
                <a:solidFill>
                  <a:srgbClr val="002680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EE94E11-D084-4A13-8264-671FBE55EE3E}" type="slidenum">
              <a:rPr lang="en-US" sz="1600" b="0" smtClean="0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sz="16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234" y="193956"/>
            <a:ext cx="9640250" cy="6858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1" cap="none" baseline="0" dirty="0">
                <a:solidFill>
                  <a:srgbClr val="00A779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8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 noGrp="1"/>
          </p:cNvSpPr>
          <p:nvPr userDrawn="1"/>
        </p:nvSpPr>
        <p:spPr bwMode="auto">
          <a:xfrm>
            <a:off x="8936566" y="6502853"/>
            <a:ext cx="3149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800" b="1">
                <a:solidFill>
                  <a:srgbClr val="002680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EE94E11-D084-4A13-8264-671FBE55EE3E}" type="slidenum">
              <a:rPr lang="en-US" sz="1600" b="0" smtClean="0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sz="16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 noGrp="1"/>
          </p:cNvSpPr>
          <p:nvPr userDrawn="1"/>
        </p:nvSpPr>
        <p:spPr bwMode="auto">
          <a:xfrm>
            <a:off x="8936566" y="6502853"/>
            <a:ext cx="3149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800" b="1">
                <a:solidFill>
                  <a:srgbClr val="002680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EE94E11-D084-4A13-8264-671FBE55EE3E}" type="slidenum">
              <a:rPr lang="en-US" sz="1600" b="0" smtClean="0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sz="16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234" y="193956"/>
            <a:ext cx="9640250" cy="6858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1" cap="none" baseline="0" dirty="0">
                <a:solidFill>
                  <a:srgbClr val="00A779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E8E988C-1DA5-5246-9674-84B2331E84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143" y="1694907"/>
            <a:ext cx="3731724" cy="914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2517A7-3B16-0B48-8201-6404504A714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4143" y="2764971"/>
            <a:ext cx="3731724" cy="914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email@integratedcg.com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4092442-28A9-4940-B47E-DF63BA19BCF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20760" y="1694907"/>
            <a:ext cx="3731724" cy="914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8D0B69D-8D74-A04E-9546-A1F3B4C4E77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20760" y="2764971"/>
            <a:ext cx="3731724" cy="914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email@integratedcg.com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07F6405-00B3-2642-AAD3-35B0573674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4143" y="3835035"/>
            <a:ext cx="3731724" cy="914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42F87A4-CE54-6A46-A2FC-939EABFBB1A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20760" y="3835035"/>
            <a:ext cx="3731724" cy="914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Phone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E07D229-5598-8C46-B78C-7E1FF80DA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234" y="5657528"/>
            <a:ext cx="2946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8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6500816"/>
            <a:ext cx="12192000" cy="357185"/>
          </a:xfrm>
          <a:prstGeom prst="rect">
            <a:avLst/>
          </a:prstGeom>
          <a:solidFill>
            <a:srgbClr val="00A7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2680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4"/>
          <p:cNvSpPr txBox="1">
            <a:spLocks noGrp="1"/>
          </p:cNvSpPr>
          <p:nvPr userDrawn="1"/>
        </p:nvSpPr>
        <p:spPr bwMode="auto">
          <a:xfrm>
            <a:off x="8936566" y="6502853"/>
            <a:ext cx="3149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800" b="1">
                <a:solidFill>
                  <a:srgbClr val="002680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EE94E11-D084-4A13-8264-671FBE55EE3E}" type="slidenum">
              <a:rPr lang="en-US" sz="1600" b="0" smtClean="0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sz="16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1" y="1115568"/>
            <a:ext cx="11176000" cy="529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234" y="192024"/>
            <a:ext cx="9640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604E8FA-DFAE-8B45-9DD2-A84CAD33F1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2234" y="6731453"/>
            <a:ext cx="5108516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2680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rgbClr val="00268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>
                <a:solidFill>
                  <a:srgbClr val="002680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  <a:buSzPct val="70000"/>
              <a:defRPr/>
            </a:pPr>
            <a:r>
              <a:rPr lang="en-US" sz="65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 © 2019 Integrated Consulting Group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76082-EF2F-C247-B178-AA78D976AEE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52484" y="192024"/>
            <a:ext cx="19113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71" r:id="rId4"/>
    <p:sldLayoutId id="2147483670" r:id="rId5"/>
    <p:sldLayoutId id="2147483672" r:id="rId6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A779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284163" indent="-284163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70000"/>
        <a:buChar char="•"/>
        <a:defRPr sz="24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9913" indent="-284163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70000"/>
        <a:buFont typeface="Wingdings" pitchFamily="2" charset="2"/>
        <a:buChar char="s"/>
        <a:defRPr sz="2400" b="1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854075" indent="-282575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50000"/>
        <a:buFont typeface="Wingdings 3" pitchFamily="18" charset="2"/>
        <a:buChar char=""/>
        <a:defRPr sz="2400" b="1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138238" indent="-282575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70000"/>
        <a:buFont typeface="Wingdings" pitchFamily="2" charset="2"/>
        <a:buChar char="§"/>
        <a:defRPr sz="2000" b="1" i="1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1409700" indent="-258763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70000"/>
        <a:buFont typeface="Wingdings" pitchFamily="2" charset="2"/>
        <a:buChar char="Ø"/>
        <a:defRPr sz="2000" b="1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1866900" indent="-258763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6pPr>
      <a:lvl7pPr marL="2324100" indent="-258763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7pPr>
      <a:lvl8pPr marL="2781300" indent="-258763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8pPr>
      <a:lvl9pPr marL="3238500" indent="-258763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asug.com/2019-ac-slid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pappcente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6075-CD34-F74C-B4C3-56DE4514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61" y="3049182"/>
            <a:ext cx="8274639" cy="1584778"/>
          </a:xfrm>
        </p:spPr>
        <p:txBody>
          <a:bodyPr/>
          <a:lstStyle/>
          <a:p>
            <a:r>
              <a:rPr lang="en-US" dirty="0"/>
              <a:t>SAP and SuccessFactors HCM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F8DC8-9D2C-F842-8073-43F9306AA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221" y="3627889"/>
            <a:ext cx="2817101" cy="424732"/>
          </a:xfrm>
        </p:spPr>
        <p:txBody>
          <a:bodyPr/>
          <a:lstStyle/>
          <a:p>
            <a:r>
              <a:rPr lang="en-US" dirty="0"/>
              <a:t>May 23, 2019</a:t>
            </a:r>
          </a:p>
        </p:txBody>
      </p:sp>
    </p:spTree>
    <p:extLst>
      <p:ext uri="{BB962C8B-B14F-4D97-AF65-F5344CB8AC3E}">
        <p14:creationId xmlns:p14="http://schemas.microsoft.com/office/powerpoint/2010/main" val="198090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74E0E-19CB-2F4B-9699-1EBCE4D58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SAPPHIRE / ASUG Annual Meeting</a:t>
            </a:r>
          </a:p>
          <a:p>
            <a:pPr>
              <a:lnSpc>
                <a:spcPct val="150000"/>
              </a:lnSpc>
            </a:pPr>
            <a:r>
              <a:rPr lang="en-US" dirty="0"/>
              <a:t>SAP Announcements and Updates</a:t>
            </a:r>
          </a:p>
          <a:p>
            <a:pPr>
              <a:lnSpc>
                <a:spcPct val="150000"/>
              </a:lnSpc>
            </a:pPr>
            <a:r>
              <a:rPr lang="en-US" dirty="0"/>
              <a:t>What’s Your Bug-A-Boo</a:t>
            </a:r>
          </a:p>
          <a:p>
            <a:pPr>
              <a:lnSpc>
                <a:spcPct val="150000"/>
              </a:lnSpc>
            </a:pPr>
            <a:r>
              <a:rPr lang="en-US" dirty="0"/>
              <a:t>Q&amp;A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E729BA-6FFA-1A41-A6C2-4000DF92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4438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32581-BDB8-0044-8B1B-186E4B2D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Intelligent Enterprise</a:t>
            </a:r>
          </a:p>
          <a:p>
            <a:pPr>
              <a:lnSpc>
                <a:spcPct val="150000"/>
              </a:lnSpc>
            </a:pPr>
            <a:r>
              <a:rPr lang="en-US" dirty="0"/>
              <a:t>SAP Analytics Cloud (SAC)</a:t>
            </a:r>
          </a:p>
          <a:p>
            <a:pPr>
              <a:lnSpc>
                <a:spcPct val="150000"/>
              </a:lnSpc>
            </a:pPr>
            <a:r>
              <a:rPr lang="en-US" dirty="0"/>
              <a:t>Unified user interface</a:t>
            </a:r>
          </a:p>
          <a:p>
            <a:pPr>
              <a:lnSpc>
                <a:spcPct val="150000"/>
              </a:lnSpc>
            </a:pPr>
            <a:r>
              <a:rPr lang="en-US" dirty="0"/>
              <a:t>Qualtrics</a:t>
            </a:r>
          </a:p>
          <a:p>
            <a:pPr>
              <a:lnSpc>
                <a:spcPct val="150000"/>
              </a:lnSpc>
            </a:pPr>
            <a:r>
              <a:rPr lang="en-US" dirty="0"/>
              <a:t>2019 ASUG Annual Conference Slide Deck Presentations</a:t>
            </a:r>
          </a:p>
          <a:p>
            <a:pPr marL="285750" lvl="1" indent="0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http://info.asug.com/2019-ac-slides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On-prem support through 2025 and 2030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B40236-47C7-4642-B505-41373B8B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SAPPHIRE</a:t>
            </a:r>
          </a:p>
        </p:txBody>
      </p:sp>
    </p:spTree>
    <p:extLst>
      <p:ext uri="{BB962C8B-B14F-4D97-AF65-F5344CB8AC3E}">
        <p14:creationId xmlns:p14="http://schemas.microsoft.com/office/powerpoint/2010/main" val="376262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761BF-6E1D-F54B-B1B5-A460A0A9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1" y="0"/>
            <a:ext cx="1215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8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22EE2-B01A-2A4E-B467-7C6DB43F4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7" y="0"/>
            <a:ext cx="12013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8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32581-BDB8-0044-8B1B-186E4B2D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e-IWO (electronic income withholding order)</a:t>
            </a:r>
          </a:p>
          <a:p>
            <a:pPr>
              <a:lnSpc>
                <a:spcPct val="150000"/>
              </a:lnSpc>
            </a:pPr>
            <a:r>
              <a:rPr lang="en-US" dirty="0"/>
              <a:t>Payroll Control Center</a:t>
            </a:r>
          </a:p>
          <a:p>
            <a:pPr>
              <a:lnSpc>
                <a:spcPct val="150000"/>
              </a:lnSpc>
            </a:pPr>
            <a:r>
              <a:rPr lang="en-US" dirty="0"/>
              <a:t>Next Gen Payroll</a:t>
            </a:r>
          </a:p>
          <a:p>
            <a:pPr>
              <a:lnSpc>
                <a:spcPct val="150000"/>
              </a:lnSpc>
            </a:pPr>
            <a:r>
              <a:rPr lang="en-US" dirty="0"/>
              <a:t>SAP App Center</a:t>
            </a:r>
          </a:p>
          <a:p>
            <a:pPr marL="285750" lvl="1" indent="0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https://www.sapappcenter.com/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SuccessConnect</a:t>
            </a:r>
            <a:r>
              <a:rPr lang="en-US" dirty="0"/>
              <a:t> – Las Vegas; September 16-18, 2019</a:t>
            </a:r>
          </a:p>
          <a:p>
            <a:pPr>
              <a:lnSpc>
                <a:spcPct val="150000"/>
              </a:lnSpc>
            </a:pPr>
            <a:r>
              <a:rPr lang="en-US" dirty="0"/>
              <a:t>ASUG Midwest Central Chapter – University of Nebraska Lincoln; September 19, 2019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SAPinsider</a:t>
            </a:r>
            <a:r>
              <a:rPr lang="en-US" dirty="0"/>
              <a:t> research report for EC and ECP adoption – 4</a:t>
            </a:r>
            <a:r>
              <a:rPr lang="en-US" baseline="30000" dirty="0"/>
              <a:t>th</a:t>
            </a:r>
            <a:r>
              <a:rPr lang="en-US" dirty="0"/>
              <a:t> quarter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B40236-47C7-4642-B505-41373B8B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Announcements and Updates</a:t>
            </a:r>
          </a:p>
        </p:txBody>
      </p:sp>
    </p:spTree>
    <p:extLst>
      <p:ext uri="{BB962C8B-B14F-4D97-AF65-F5344CB8AC3E}">
        <p14:creationId xmlns:p14="http://schemas.microsoft.com/office/powerpoint/2010/main" val="29490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32581-BDB8-0044-8B1B-186E4B2D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is the one thing that bugs you about SAP Payroll?</a:t>
            </a:r>
          </a:p>
          <a:p>
            <a:pPr>
              <a:lnSpc>
                <a:spcPct val="150000"/>
              </a:lnSpc>
            </a:pPr>
            <a:r>
              <a:rPr lang="en-US" dirty="0"/>
              <a:t>It could be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Software related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Process related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Something that just doesn’t always work (intermittent)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Something that seems to be missing that would make your life a lot easier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B40236-47C7-4642-B505-41373B8B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Bug-A-Boo</a:t>
            </a:r>
          </a:p>
        </p:txBody>
      </p:sp>
    </p:spTree>
    <p:extLst>
      <p:ext uri="{BB962C8B-B14F-4D97-AF65-F5344CB8AC3E}">
        <p14:creationId xmlns:p14="http://schemas.microsoft.com/office/powerpoint/2010/main" val="49418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79DCAA-D642-034A-9BDE-CB64D2E73BA7}"/>
              </a:ext>
            </a:extLst>
          </p:cNvPr>
          <p:cNvSpPr txBox="1">
            <a:spLocks/>
          </p:cNvSpPr>
          <p:nvPr/>
        </p:nvSpPr>
        <p:spPr>
          <a:xfrm>
            <a:off x="644614" y="2342425"/>
            <a:ext cx="10902771" cy="2173150"/>
          </a:xfrm>
          <a:prstGeom prst="rect">
            <a:avLst/>
          </a:prstGeom>
        </p:spPr>
        <p:txBody>
          <a:bodyPr/>
          <a:lstStyle>
            <a:lvl1pPr marL="2841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Char char="•"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991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s"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54075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 3" pitchFamily="18" charset="2"/>
              <a:buChar char=""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138238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§"/>
              <a:defRPr sz="2000" b="1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4097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Ø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8669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</a:defRPr>
            </a:lvl6pPr>
            <a:lvl7pPr marL="23241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</a:defRPr>
            </a:lvl7pPr>
            <a:lvl8pPr marL="27813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</a:defRPr>
            </a:lvl8pPr>
            <a:lvl9pPr marL="32385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9600" kern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2016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E3AA-379D-8F42-94FA-A62733E0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F10E6-0F81-334F-8BBF-3059E31B1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42" y="1694907"/>
            <a:ext cx="3979457" cy="914400"/>
          </a:xfrm>
        </p:spPr>
        <p:txBody>
          <a:bodyPr/>
          <a:lstStyle/>
          <a:p>
            <a:r>
              <a:rPr lang="en-US" sz="2800" dirty="0"/>
              <a:t>Mike Timm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89F84-B4B3-7B4F-A66B-62BDCB4B70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4142" y="2764971"/>
            <a:ext cx="3979457" cy="914400"/>
          </a:xfrm>
        </p:spPr>
        <p:txBody>
          <a:bodyPr/>
          <a:lstStyle/>
          <a:p>
            <a:r>
              <a:rPr lang="en-US" sz="2800" dirty="0" err="1"/>
              <a:t>mtimm@integratedcg.com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2F3338-80DE-F249-AF12-21735EC3952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20759" y="1694907"/>
            <a:ext cx="3979457" cy="914400"/>
          </a:xfrm>
        </p:spPr>
        <p:txBody>
          <a:bodyPr/>
          <a:lstStyle/>
          <a:p>
            <a:r>
              <a:rPr lang="en-US" sz="2800" dirty="0"/>
              <a:t>Jim Butler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74D23-A6C6-A642-8AC3-D1DC5A26C62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20759" y="2764971"/>
            <a:ext cx="3979457" cy="914400"/>
          </a:xfrm>
        </p:spPr>
        <p:txBody>
          <a:bodyPr/>
          <a:lstStyle/>
          <a:p>
            <a:r>
              <a:rPr lang="en-US" sz="2800" dirty="0" err="1"/>
              <a:t>jbutler@integratedcg.com</a:t>
            </a:r>
            <a:endParaRPr lang="en-US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66FE4B-31D8-FA41-AA45-08862AE9D7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142" y="3835035"/>
            <a:ext cx="3979457" cy="914400"/>
          </a:xfrm>
        </p:spPr>
        <p:txBody>
          <a:bodyPr/>
          <a:lstStyle/>
          <a:p>
            <a:r>
              <a:rPr lang="en-US" sz="2800" dirty="0"/>
              <a:t>(402) 681-3990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DF1EE4-BD09-CE44-A811-962DD994DFA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20759" y="3835035"/>
            <a:ext cx="3979457" cy="914400"/>
          </a:xfrm>
        </p:spPr>
        <p:txBody>
          <a:bodyPr/>
          <a:lstStyle/>
          <a:p>
            <a:r>
              <a:rPr lang="en-US" sz="2800" dirty="0"/>
              <a:t>(402) 213-4354</a:t>
            </a:r>
          </a:p>
        </p:txBody>
      </p:sp>
    </p:spTree>
    <p:extLst>
      <p:ext uri="{BB962C8B-B14F-4D97-AF65-F5344CB8AC3E}">
        <p14:creationId xmlns:p14="http://schemas.microsoft.com/office/powerpoint/2010/main" val="251259498"/>
      </p:ext>
    </p:extLst>
  </p:cSld>
  <p:clrMapOvr>
    <a:masterClrMapping/>
  </p:clrMapOvr>
</p:sld>
</file>

<file path=ppt/theme/theme1.xml><?xml version="1.0" encoding="utf-8"?>
<a:theme xmlns:a="http://schemas.openxmlformats.org/drawingml/2006/main" name="ICG">
  <a:themeElements>
    <a:clrScheme name="Custom 2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F3F3F"/>
      </a:hlink>
      <a:folHlink>
        <a:srgbClr val="7F7F7F"/>
      </a:folHlink>
    </a:clrScheme>
    <a:fontScheme name="2_Amsterdam2003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268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268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msterdam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msterdam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msterdam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msterdam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msterdam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msterdam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msterdam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E8E3DBC6-CB20-8845-A0F5-B2579B13B3F3}" vid="{479A9EF8-D639-9541-AF2C-B1CC3E2DAB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ICG</Template>
  <TotalTime>126</TotalTime>
  <Words>472</Words>
  <Application>Microsoft Macintosh PowerPoint</Application>
  <PresentationFormat>Widescreen</PresentationFormat>
  <Paragraphs>102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Wingdings</vt:lpstr>
      <vt:lpstr>Wingdings 3</vt:lpstr>
      <vt:lpstr>ICG</vt:lpstr>
      <vt:lpstr>SAP and SuccessFactors HCM</vt:lpstr>
      <vt:lpstr>Agenda</vt:lpstr>
      <vt:lpstr>SAPPHIRE</vt:lpstr>
      <vt:lpstr>PowerPoint Presentation</vt:lpstr>
      <vt:lpstr>PowerPoint Presentation</vt:lpstr>
      <vt:lpstr>SAP Announcements and Updates</vt:lpstr>
      <vt:lpstr>What’s Your Bug-A-Boo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 and SuccessFactors HCM</dc:title>
  <dc:creator>Mike Timm</dc:creator>
  <cp:lastModifiedBy>Mike Timm</cp:lastModifiedBy>
  <cp:revision>8</cp:revision>
  <cp:lastPrinted>2019-05-23T15:11:15Z</cp:lastPrinted>
  <dcterms:created xsi:type="dcterms:W3CDTF">2019-05-21T17:42:35Z</dcterms:created>
  <dcterms:modified xsi:type="dcterms:W3CDTF">2019-05-23T18:44:31Z</dcterms:modified>
</cp:coreProperties>
</file>